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57" r:id="rId3"/>
    <p:sldId id="262" r:id="rId4"/>
    <p:sldId id="263" r:id="rId5"/>
    <p:sldId id="277" r:id="rId6"/>
    <p:sldId id="265" r:id="rId7"/>
    <p:sldId id="261" r:id="rId8"/>
    <p:sldId id="260" r:id="rId9"/>
    <p:sldId id="259" r:id="rId10"/>
  </p:sldIdLst>
  <p:sldSz cx="12192000" cy="6858000"/>
  <p:notesSz cx="6858000" cy="9144000"/>
  <p:embeddedFontLst>
    <p:embeddedFont>
      <p:font typeface="AirArabia" panose="020B0604020202020204" charset="0"/>
      <p:regular r:id="rId11"/>
    </p:embeddedFont>
    <p:embeddedFont>
      <p:font typeface="Al-Jazeera-Arabic-Bold" panose="020B0604020202020204" charset="-78"/>
      <p:bold r:id="rId12"/>
    </p:embeddedFont>
    <p:embeddedFont>
      <p:font typeface="Open Sans" panose="020B0604020202020204" charset="0"/>
      <p:regular r:id="rId13"/>
      <p:bold r:id="rId14"/>
      <p:italic r:id="rId15"/>
      <p:boldItalic r:id="rId16"/>
    </p:embeddedFont>
    <p:embeddedFont>
      <p:font typeface="Calibri" panose="020F0502020204030204" pitchFamily="34" charset="0"/>
      <p:regular r:id="rId17"/>
      <p:bold r:id="rId18"/>
    </p:embeddedFont>
    <p:embeddedFont>
      <p:font typeface="Al-Jazeera-Arabic-Light" panose="020B0604020202020204" charset="-78"/>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فتتاحيـة" id="{7B4F1F19-D133-449C-80CF-500D418CE6F3}">
          <p14:sldIdLst>
            <p14:sldId id="256"/>
          </p14:sldIdLst>
        </p14:section>
        <p14:section name="الأسبوع العالمي للفضاء" id="{554332AA-8CEA-42F8-8C2A-2B30935AB801}">
          <p14:sldIdLst>
            <p14:sldId id="257"/>
            <p14:sldId id="262"/>
            <p14:sldId id="263"/>
            <p14:sldId id="277"/>
            <p14:sldId id="265"/>
            <p14:sldId id="261"/>
            <p14:sldId id="260"/>
          </p14:sldIdLst>
        </p14:section>
        <p14:section name="النهاية" id="{117798CA-A5A4-4116-96A5-7F5B7326B99F}">
          <p14:sldIdLst>
            <p14:sldId id="259"/>
          </p14:sldIdLst>
        </p14:section>
        <p14:section name="للمزيد من عروض البوربوينت" id="{C3B7EF37-6FB1-4538-912D-05515F166D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00"/>
    <a:srgbClr val="38028E"/>
    <a:srgbClr val="3D1E66"/>
    <a:srgbClr val="FDD25B"/>
    <a:srgbClr val="A00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222" autoAdjust="0"/>
    <p:restoredTop sz="94660"/>
  </p:normalViewPr>
  <p:slideViewPr>
    <p:cSldViewPr snapToGrid="0">
      <p:cViewPr varScale="1">
        <p:scale>
          <a:sx n="69" d="100"/>
          <a:sy n="69" d="100"/>
        </p:scale>
        <p:origin x="532" y="56"/>
      </p:cViewPr>
      <p:guideLst/>
    </p:cSldViewPr>
  </p:slideViewPr>
  <p:notesTextViewPr>
    <p:cViewPr>
      <p:scale>
        <a:sx n="1" d="1"/>
        <a:sy n="1" d="1"/>
      </p:scale>
      <p:origin x="0" y="0"/>
    </p:cViewPr>
  </p:notesTextViewPr>
  <p:sorterViewPr>
    <p:cViewPr>
      <p:scale>
        <a:sx n="100" d="100"/>
        <a:sy n="100" d="100"/>
      </p:scale>
      <p:origin x="0" y="-17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A9CF21F-CF9A-49F4-8FD8-604A088441DC}"/>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6" name="Oval 5">
            <a:extLst>
              <a:ext uri="{FF2B5EF4-FFF2-40B4-BE49-F238E27FC236}">
                <a16:creationId xmlns:a16="http://schemas.microsoft.com/office/drawing/2014/main" xmlns="" id="{64CA807C-4F5D-4D4C-BD31-B96C418AD465}"/>
              </a:ext>
            </a:extLst>
          </p:cNvPr>
          <p:cNvSpPr/>
          <p:nvPr userDrawn="1"/>
        </p:nvSpPr>
        <p:spPr>
          <a:xfrm>
            <a:off x="2747293" y="438007"/>
            <a:ext cx="5979652" cy="5979652"/>
          </a:xfrm>
          <a:prstGeom prst="ellipse">
            <a:avLst/>
          </a:prstGeom>
          <a:gradFill flip="none" rotWithShape="1">
            <a:gsLst>
              <a:gs pos="0">
                <a:srgbClr val="38028E"/>
              </a:gs>
              <a:gs pos="78000">
                <a:srgbClr val="A003C6"/>
              </a:gs>
            </a:gsLst>
            <a:lin ang="2700000" scaled="1"/>
            <a:tileRect/>
          </a:gradFill>
          <a:ln>
            <a:noFill/>
          </a:ln>
          <a:effectLst>
            <a:outerShdw blurRad="317500" sx="102000" sy="102000" algn="ctr" rotWithShape="0">
              <a:schemeClr val="bg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8" name="Oval 7">
            <a:extLst>
              <a:ext uri="{FF2B5EF4-FFF2-40B4-BE49-F238E27FC236}">
                <a16:creationId xmlns:a16="http://schemas.microsoft.com/office/drawing/2014/main" xmlns="" id="{D0821BC2-F56B-459C-B303-1EF20B92D8C8}"/>
              </a:ext>
            </a:extLst>
          </p:cNvPr>
          <p:cNvSpPr/>
          <p:nvPr userDrawn="1"/>
        </p:nvSpPr>
        <p:spPr>
          <a:xfrm>
            <a:off x="9222385" y="289776"/>
            <a:ext cx="2596820" cy="2596820"/>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0" name="Right Triangle 26">
            <a:extLst>
              <a:ext uri="{FF2B5EF4-FFF2-40B4-BE49-F238E27FC236}">
                <a16:creationId xmlns:a16="http://schemas.microsoft.com/office/drawing/2014/main" xmlns="" id="{546CB3EF-B9A1-4003-956F-C8607038246C}"/>
              </a:ext>
            </a:extLst>
          </p:cNvPr>
          <p:cNvSpPr/>
          <p:nvPr userDrawn="1"/>
        </p:nvSpPr>
        <p:spPr>
          <a:xfrm>
            <a:off x="-1" y="2266522"/>
            <a:ext cx="4431324" cy="4591477"/>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xmlns="" id="{40BD2E7D-A200-4EFC-957A-B06D46666A07}"/>
              </a:ext>
            </a:extLst>
          </p:cNvPr>
          <p:cNvSpPr/>
          <p:nvPr userDrawn="1"/>
        </p:nvSpPr>
        <p:spPr>
          <a:xfrm>
            <a:off x="9500109" y="114660"/>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4" name="Oval 13">
            <a:extLst>
              <a:ext uri="{FF2B5EF4-FFF2-40B4-BE49-F238E27FC236}">
                <a16:creationId xmlns:a16="http://schemas.microsoft.com/office/drawing/2014/main" xmlns="" id="{38C3BD92-221A-49AE-B2AD-E518AE403FD9}"/>
              </a:ext>
            </a:extLst>
          </p:cNvPr>
          <p:cNvSpPr/>
          <p:nvPr userDrawn="1"/>
        </p:nvSpPr>
        <p:spPr>
          <a:xfrm>
            <a:off x="971701" y="3429000"/>
            <a:ext cx="1478674" cy="1478672"/>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3453929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شريحة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24A8F7DA-2B72-4C14-8CBA-657183A4F2AD}"/>
              </a:ext>
            </a:extLst>
          </p:cNvPr>
          <p:cNvSpPr>
            <a:spLocks noGrp="1"/>
          </p:cNvSpPr>
          <p:nvPr>
            <p:ph type="pic" sz="quarter" idx="16"/>
          </p:nvPr>
        </p:nvSpPr>
        <p:spPr>
          <a:xfrm>
            <a:off x="0" y="1335314"/>
            <a:ext cx="6299200" cy="5522686"/>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
        <p:nvSpPr>
          <p:cNvPr id="6" name="Rectangle 5">
            <a:extLst>
              <a:ext uri="{FF2B5EF4-FFF2-40B4-BE49-F238E27FC236}">
                <a16:creationId xmlns:a16="http://schemas.microsoft.com/office/drawing/2014/main" xmlns="" id="{7DD38C7A-5787-4979-9C59-D9FFE8E7138F}"/>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Tree>
    <p:extLst>
      <p:ext uri="{BB962C8B-B14F-4D97-AF65-F5344CB8AC3E}">
        <p14:creationId xmlns:p14="http://schemas.microsoft.com/office/powerpoint/2010/main" val="128933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شريحة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n>
                <a:solidFill>
                  <a:sysClr val="windowText" lastClr="000000"/>
                </a:solidFill>
              </a:ln>
              <a:cs typeface="+mn-cs"/>
            </a:endParaRPr>
          </a:p>
        </p:txBody>
      </p:sp>
    </p:spTree>
    <p:extLst>
      <p:ext uri="{BB962C8B-B14F-4D97-AF65-F5344CB8AC3E}">
        <p14:creationId xmlns:p14="http://schemas.microsoft.com/office/powerpoint/2010/main" val="818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شريحة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78C0FF76-2020-4DA1-B249-369658E7DFC2}"/>
              </a:ext>
            </a:extLst>
          </p:cNvPr>
          <p:cNvSpPr>
            <a:spLocks noGrp="1"/>
          </p:cNvSpPr>
          <p:nvPr>
            <p:ph type="pic" sz="quarter" idx="16"/>
          </p:nvPr>
        </p:nvSpPr>
        <p:spPr>
          <a:xfrm>
            <a:off x="6544492" y="1471747"/>
            <a:ext cx="3654697" cy="4615543"/>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34537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شريحة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DEDBC6CD-FF35-4CB4-917D-993C8C41F182}"/>
              </a:ext>
            </a:extLst>
          </p:cNvPr>
          <p:cNvSpPr>
            <a:spLocks noGrp="1"/>
          </p:cNvSpPr>
          <p:nvPr>
            <p:ph type="pic" sz="quarter" idx="16"/>
          </p:nvPr>
        </p:nvSpPr>
        <p:spPr>
          <a:xfrm>
            <a:off x="377372" y="1001485"/>
            <a:ext cx="11340011" cy="2627086"/>
          </a:xfrm>
          <a:prstGeom prst="roundRect">
            <a:avLst>
              <a:gd name="adj" fmla="val 9467"/>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377865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شريحة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9B1010-32CA-4D9D-8678-60B90DD572C9}"/>
              </a:ext>
            </a:extLst>
          </p:cNvPr>
          <p:cNvSpPr/>
          <p:nvPr userDrawn="1"/>
        </p:nvSpPr>
        <p:spPr>
          <a:xfrm>
            <a:off x="0" y="0"/>
            <a:ext cx="12192000" cy="6858000"/>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10" name="Right Triangle 26">
            <a:extLst>
              <a:ext uri="{FF2B5EF4-FFF2-40B4-BE49-F238E27FC236}">
                <a16:creationId xmlns:a16="http://schemas.microsoft.com/office/drawing/2014/main" xmlns="" id="{08240A8D-784F-4055-ACBD-99A167E7496D}"/>
              </a:ext>
            </a:extLst>
          </p:cNvPr>
          <p:cNvSpPr/>
          <p:nvPr userDrawn="1"/>
        </p:nvSpPr>
        <p:spPr>
          <a:xfrm flipH="1" flipV="1">
            <a:off x="5573210" y="0"/>
            <a:ext cx="6618790" cy="6858000"/>
          </a:xfrm>
          <a:custGeom>
            <a:avLst/>
            <a:gdLst>
              <a:gd name="connsiteX0" fmla="*/ 0 w 4431324"/>
              <a:gd name="connsiteY0" fmla="*/ 4547698 h 4547698"/>
              <a:gd name="connsiteX1" fmla="*/ 0 w 4431324"/>
              <a:gd name="connsiteY1" fmla="*/ 0 h 4547698"/>
              <a:gd name="connsiteX2" fmla="*/ 4431324 w 4431324"/>
              <a:gd name="connsiteY2" fmla="*/ 4547698 h 4547698"/>
              <a:gd name="connsiteX3" fmla="*/ 0 w 4431324"/>
              <a:gd name="connsiteY3"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0 w 4431324"/>
              <a:gd name="connsiteY0" fmla="*/ 4547698 h 4547698"/>
              <a:gd name="connsiteX1" fmla="*/ 0 w 4431324"/>
              <a:gd name="connsiteY1" fmla="*/ 0 h 4547698"/>
              <a:gd name="connsiteX2" fmla="*/ 928469 w 4431324"/>
              <a:gd name="connsiteY2" fmla="*/ 2163224 h 4547698"/>
              <a:gd name="connsiteX3" fmla="*/ 4431324 w 4431324"/>
              <a:gd name="connsiteY3" fmla="*/ 4547698 h 4547698"/>
              <a:gd name="connsiteX4" fmla="*/ 0 w 4431324"/>
              <a:gd name="connsiteY4" fmla="*/ 4547698 h 4547698"/>
              <a:gd name="connsiteX0" fmla="*/ 169875 w 4601199"/>
              <a:gd name="connsiteY0" fmla="*/ 4588506 h 4588506"/>
              <a:gd name="connsiteX1" fmla="*/ 169875 w 4601199"/>
              <a:gd name="connsiteY1" fmla="*/ 40808 h 4588506"/>
              <a:gd name="connsiteX2" fmla="*/ 1098344 w 4601199"/>
              <a:gd name="connsiteY2" fmla="*/ 2204032 h 4588506"/>
              <a:gd name="connsiteX3" fmla="*/ 4601199 w 4601199"/>
              <a:gd name="connsiteY3" fmla="*/ 4588506 h 4588506"/>
              <a:gd name="connsiteX4" fmla="*/ 169875 w 4601199"/>
              <a:gd name="connsiteY4" fmla="*/ 4588506 h 4588506"/>
              <a:gd name="connsiteX0" fmla="*/ 0 w 4431324"/>
              <a:gd name="connsiteY0" fmla="*/ 4591477 h 4591477"/>
              <a:gd name="connsiteX1" fmla="*/ 0 w 4431324"/>
              <a:gd name="connsiteY1" fmla="*/ 43779 h 4591477"/>
              <a:gd name="connsiteX2" fmla="*/ 1659989 w 4431324"/>
              <a:gd name="connsiteY2" fmla="*/ 2010055 h 4591477"/>
              <a:gd name="connsiteX3" fmla="*/ 4431324 w 4431324"/>
              <a:gd name="connsiteY3" fmla="*/ 4591477 h 4591477"/>
              <a:gd name="connsiteX4" fmla="*/ 0 w 4431324"/>
              <a:gd name="connsiteY4" fmla="*/ 4591477 h 4591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324" h="4591477">
                <a:moveTo>
                  <a:pt x="0" y="4591477"/>
                </a:moveTo>
                <a:lnTo>
                  <a:pt x="0" y="43779"/>
                </a:lnTo>
                <a:cubicBezTo>
                  <a:pt x="154745" y="-353633"/>
                  <a:pt x="-182879" y="2087427"/>
                  <a:pt x="1659989" y="2010055"/>
                </a:cubicBezTo>
                <a:cubicBezTo>
                  <a:pt x="3502857" y="1932683"/>
                  <a:pt x="3263706" y="3796652"/>
                  <a:pt x="4431324" y="4591477"/>
                </a:cubicBezTo>
                <a:lnTo>
                  <a:pt x="0" y="4591477"/>
                </a:lnTo>
                <a:close/>
              </a:path>
            </a:pathLst>
          </a:custGeom>
          <a:gradFill flip="none" rotWithShape="1">
            <a:gsLst>
              <a:gs pos="16000">
                <a:srgbClr val="9406BA">
                  <a:alpha val="67000"/>
                </a:srgbClr>
              </a:gs>
              <a:gs pos="89000">
                <a:srgbClr val="FDD25B">
                  <a:alpha val="7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8" name="Oval 7">
            <a:extLst>
              <a:ext uri="{FF2B5EF4-FFF2-40B4-BE49-F238E27FC236}">
                <a16:creationId xmlns:a16="http://schemas.microsoft.com/office/drawing/2014/main" xmlns="" id="{57F1A3CA-AFC2-4B33-B7F0-0E0249F72373}"/>
              </a:ext>
            </a:extLst>
          </p:cNvPr>
          <p:cNvSpPr/>
          <p:nvPr userDrawn="1"/>
        </p:nvSpPr>
        <p:spPr>
          <a:xfrm>
            <a:off x="744591" y="4545874"/>
            <a:ext cx="1715194" cy="1715194"/>
          </a:xfrm>
          <a:prstGeom prst="ellipse">
            <a:avLst/>
          </a:prstGeom>
          <a:gradFill flip="none" rotWithShape="1">
            <a:gsLst>
              <a:gs pos="0">
                <a:srgbClr val="0070C0">
                  <a:alpha val="60000"/>
                </a:srgbClr>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
        <p:nvSpPr>
          <p:cNvPr id="12" name="Oval 11">
            <a:extLst>
              <a:ext uri="{FF2B5EF4-FFF2-40B4-BE49-F238E27FC236}">
                <a16:creationId xmlns:a16="http://schemas.microsoft.com/office/drawing/2014/main" xmlns="" id="{CDE56900-44F2-432B-B943-E163A8C7AB64}"/>
              </a:ext>
            </a:extLst>
          </p:cNvPr>
          <p:cNvSpPr/>
          <p:nvPr userDrawn="1"/>
        </p:nvSpPr>
        <p:spPr>
          <a:xfrm>
            <a:off x="5216602" y="23391"/>
            <a:ext cx="1027276" cy="1027276"/>
          </a:xfrm>
          <a:prstGeom prst="ellipse">
            <a:avLst/>
          </a:prstGeom>
          <a:gradFill flip="none" rotWithShape="1">
            <a:gsLst>
              <a:gs pos="0">
                <a:srgbClr val="FDD25B"/>
              </a:gs>
              <a:gs pos="78000">
                <a:srgbClr val="A003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cs"/>
            </a:endParaRPr>
          </a:p>
        </p:txBody>
      </p:sp>
    </p:spTree>
    <p:extLst>
      <p:ext uri="{BB962C8B-B14F-4D97-AF65-F5344CB8AC3E}">
        <p14:creationId xmlns:p14="http://schemas.microsoft.com/office/powerpoint/2010/main" val="22152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شريحة 7">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16B909-B5A4-4BF9-BA1E-5FA7B693D719}"/>
              </a:ext>
            </a:extLst>
          </p:cNvPr>
          <p:cNvSpPr/>
          <p:nvPr userDrawn="1"/>
        </p:nvSpPr>
        <p:spPr>
          <a:xfrm>
            <a:off x="0" y="0"/>
            <a:ext cx="12192000" cy="537029"/>
          </a:xfrm>
          <a:prstGeom prst="rect">
            <a:avLst/>
          </a:prstGeom>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n>
                <a:solidFill>
                  <a:sysClr val="windowText" lastClr="000000"/>
                </a:solidFill>
              </a:ln>
              <a:cs typeface="+mn-cs"/>
            </a:endParaRPr>
          </a:p>
        </p:txBody>
      </p:sp>
      <p:sp>
        <p:nvSpPr>
          <p:cNvPr id="4" name="Picture Placeholder 3">
            <a:extLst>
              <a:ext uri="{FF2B5EF4-FFF2-40B4-BE49-F238E27FC236}">
                <a16:creationId xmlns:a16="http://schemas.microsoft.com/office/drawing/2014/main" xmlns="" id="{E65752DB-7E97-41D1-95D9-AE89B4420A80}"/>
              </a:ext>
            </a:extLst>
          </p:cNvPr>
          <p:cNvSpPr>
            <a:spLocks noGrp="1"/>
          </p:cNvSpPr>
          <p:nvPr>
            <p:ph type="pic" sz="quarter" idx="16"/>
          </p:nvPr>
        </p:nvSpPr>
        <p:spPr>
          <a:xfrm>
            <a:off x="0" y="537028"/>
            <a:ext cx="6284686" cy="6320972"/>
          </a:xfrm>
          <a:prstGeom prst="rect">
            <a:avLst/>
          </a:prstGeom>
          <a:pattFill prst="divot">
            <a:fgClr>
              <a:schemeClr val="accent1"/>
            </a:fgClr>
            <a:bgClr>
              <a:schemeClr val="bg1"/>
            </a:bgClr>
          </a:patt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lang="id-ID" sz="2000" kern="1200">
                <a:solidFill>
                  <a:schemeClr val="tx1"/>
                </a:solidFill>
                <a:latin typeface="Arial" panose="020B0604020202020204" pitchFamily="34" charset="0"/>
                <a:ea typeface="Roboto Light" panose="02000000000000000000" pitchFamily="2" charset="0"/>
                <a:cs typeface="+mn-cs"/>
              </a:defRPr>
            </a:lvl1pPr>
          </a:lstStyle>
          <a:p>
            <a:endParaRPr lang="id-ID"/>
          </a:p>
        </p:txBody>
      </p:sp>
    </p:spTree>
    <p:extLst>
      <p:ext uri="{BB962C8B-B14F-4D97-AF65-F5344CB8AC3E}">
        <p14:creationId xmlns:p14="http://schemas.microsoft.com/office/powerpoint/2010/main" val="116296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46069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undocs.org/ar/A/RES/54/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unoosa.org/res/oosadoc/data/documents/2017/stspace/stspace61rev_2_0_html/V1703163-ARABIC.pdf#page=11"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descr="صورة تحتوي على شخص, ثياب, تشبث, رجل&#10;&#10;تم إنشاء الوصف تلقائياً">
            <a:extLst>
              <a:ext uri="{FF2B5EF4-FFF2-40B4-BE49-F238E27FC236}">
                <a16:creationId xmlns:a16="http://schemas.microsoft.com/office/drawing/2014/main" xmlns="" id="{4FA1A998-5E4C-4512-94E5-568DBE465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61" y="438007"/>
            <a:ext cx="4211749" cy="6419993"/>
          </a:xfrm>
          <a:prstGeom prst="rect">
            <a:avLst/>
          </a:prstGeom>
        </p:spPr>
      </p:pic>
      <p:sp>
        <p:nvSpPr>
          <p:cNvPr id="7" name="TextBox 6">
            <a:extLst>
              <a:ext uri="{FF2B5EF4-FFF2-40B4-BE49-F238E27FC236}">
                <a16:creationId xmlns:a16="http://schemas.microsoft.com/office/drawing/2014/main" xmlns="" id="{85FDA49D-F18D-4F4D-98F5-2445B6814E65}"/>
              </a:ext>
            </a:extLst>
          </p:cNvPr>
          <p:cNvSpPr txBox="1"/>
          <p:nvPr/>
        </p:nvSpPr>
        <p:spPr>
          <a:xfrm>
            <a:off x="7678568" y="2191503"/>
            <a:ext cx="3434365"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أسبوع</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22" name="TextBox 21">
            <a:extLst>
              <a:ext uri="{FF2B5EF4-FFF2-40B4-BE49-F238E27FC236}">
                <a16:creationId xmlns:a16="http://schemas.microsoft.com/office/drawing/2014/main" xmlns="" id="{1FEBD722-4B13-42A0-8A3D-3F28362CABEB}"/>
              </a:ext>
            </a:extLst>
          </p:cNvPr>
          <p:cNvSpPr txBox="1"/>
          <p:nvPr/>
        </p:nvSpPr>
        <p:spPr>
          <a:xfrm>
            <a:off x="2047169" y="3461122"/>
            <a:ext cx="9065764" cy="1446550"/>
          </a:xfrm>
          <a:prstGeom prst="rect">
            <a:avLst/>
          </a:prstGeom>
          <a:noFill/>
        </p:spPr>
        <p:txBody>
          <a:bodyPr wrap="square" rtlCol="0">
            <a:spAutoFit/>
          </a:bodyPr>
          <a:lstStyle/>
          <a:p>
            <a:pPr algn="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الفضاء العالمي</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43" name="TextBox 42">
            <a:extLst>
              <a:ext uri="{FF2B5EF4-FFF2-40B4-BE49-F238E27FC236}">
                <a16:creationId xmlns:a16="http://schemas.microsoft.com/office/drawing/2014/main" xmlns="" id="{56C04BA0-734C-433B-A58D-FAE745570DAC}"/>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
        <p:nvSpPr>
          <p:cNvPr id="57" name="Rectangle 56">
            <a:extLst>
              <a:ext uri="{FF2B5EF4-FFF2-40B4-BE49-F238E27FC236}">
                <a16:creationId xmlns:a16="http://schemas.microsoft.com/office/drawing/2014/main" xmlns="" id="{125540E9-38FC-4EAC-B214-A234E9CE8626}"/>
              </a:ext>
            </a:extLst>
          </p:cNvPr>
          <p:cNvSpPr/>
          <p:nvPr/>
        </p:nvSpPr>
        <p:spPr>
          <a:xfrm>
            <a:off x="6662947" y="4850585"/>
            <a:ext cx="4431324" cy="338554"/>
          </a:xfrm>
          <a:prstGeom prst="rect">
            <a:avLst/>
          </a:prstGeom>
        </p:spPr>
        <p:txBody>
          <a:bodyPr wrap="square">
            <a:spAutoFit/>
          </a:bodyPr>
          <a:lstStyle/>
          <a:p>
            <a:pPr algn="r" rtl="1"/>
            <a:r>
              <a:rPr lang="ar-SA" sz="1600" b="0" i="0" dirty="0">
                <a:solidFill>
                  <a:schemeClr val="bg1"/>
                </a:solidFill>
                <a:effectLst/>
                <a:latin typeface="HelveticaNeue"/>
              </a:rPr>
              <a:t>من (الأحد 4 أكتوبر) حتى (السبت 10 أكتوبر)</a:t>
            </a:r>
          </a:p>
        </p:txBody>
      </p:sp>
    </p:spTree>
    <p:extLst>
      <p:ext uri="{BB962C8B-B14F-4D97-AF65-F5344CB8AC3E}">
        <p14:creationId xmlns:p14="http://schemas.microsoft.com/office/powerpoint/2010/main" val="1515069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5D7C5246-D8B1-42E6-8AF7-B61569CDD6B3}"/>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9" name="TextBox 18">
            <a:extLst>
              <a:ext uri="{FF2B5EF4-FFF2-40B4-BE49-F238E27FC236}">
                <a16:creationId xmlns:a16="http://schemas.microsoft.com/office/drawing/2014/main" xmlns="" id="{6164B896-A1C6-47DE-A59B-B75D872AE95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25" name="Rectangle 24">
            <a:extLst>
              <a:ext uri="{FF2B5EF4-FFF2-40B4-BE49-F238E27FC236}">
                <a16:creationId xmlns:a16="http://schemas.microsoft.com/office/drawing/2014/main" xmlns="" id="{E67E8862-C395-4642-80FA-F3167728DD53}"/>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02</a:t>
            </a:r>
          </a:p>
        </p:txBody>
      </p:sp>
      <p:sp>
        <p:nvSpPr>
          <p:cNvPr id="3" name="TextBox 2">
            <a:extLst>
              <a:ext uri="{FF2B5EF4-FFF2-40B4-BE49-F238E27FC236}">
                <a16:creationId xmlns:a16="http://schemas.microsoft.com/office/drawing/2014/main" xmlns="" id="{584B8467-8993-42E3-BEB4-255597D59D23}"/>
              </a:ext>
            </a:extLst>
          </p:cNvPr>
          <p:cNvSpPr txBox="1"/>
          <p:nvPr/>
        </p:nvSpPr>
        <p:spPr>
          <a:xfrm flipH="1">
            <a:off x="6923040" y="1688246"/>
            <a:ext cx="4510290" cy="584775"/>
          </a:xfrm>
          <a:prstGeom prst="rect">
            <a:avLst/>
          </a:prstGeom>
          <a:noFill/>
        </p:spPr>
        <p:txBody>
          <a:bodyPr wrap="square" rtlCol="0">
            <a:spAutoFit/>
          </a:bodyPr>
          <a:lstStyle/>
          <a:p>
            <a:pPr algn="r" rtl="1"/>
            <a:r>
              <a:rPr lang="ar-SA" sz="32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5" name="TextBox 4">
            <a:extLst>
              <a:ext uri="{FF2B5EF4-FFF2-40B4-BE49-F238E27FC236}">
                <a16:creationId xmlns:a16="http://schemas.microsoft.com/office/drawing/2014/main" xmlns="" id="{E7FD2C79-3727-4769-A80C-4985AD970BAE}"/>
              </a:ext>
            </a:extLst>
          </p:cNvPr>
          <p:cNvSpPr txBox="1"/>
          <p:nvPr/>
        </p:nvSpPr>
        <p:spPr>
          <a:xfrm flipH="1">
            <a:off x="9403607" y="2339427"/>
            <a:ext cx="2029723"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ما هو اليوم العالمي للفضاء؟</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Rectangle 6">
            <a:extLst>
              <a:ext uri="{FF2B5EF4-FFF2-40B4-BE49-F238E27FC236}">
                <a16:creationId xmlns:a16="http://schemas.microsoft.com/office/drawing/2014/main" xmlns=""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بموجب قرار الجمعية العامة </a:t>
            </a:r>
            <a:r>
              <a:rPr lang="ar-SA" sz="1600" b="0" i="0" u="none" strike="noStrike" dirty="0">
                <a:solidFill>
                  <a:srgbClr val="000000"/>
                </a:solidFill>
                <a:effectLst/>
                <a:latin typeface="Noto Naskh Arabic"/>
                <a:hlinkClick r:id="rId2"/>
              </a:rPr>
              <a:t>رقم 54/68</a:t>
            </a:r>
            <a:r>
              <a:rPr lang="ar-SA" sz="1600" b="0" i="0" dirty="0">
                <a:solidFill>
                  <a:srgbClr val="454545"/>
                </a:solidFill>
                <a:effectLst/>
                <a:latin typeface="Noto Naskh Arabic"/>
              </a:rPr>
              <a:t> بتاريخ 6 كانون الأول/ديسمبر 1999، أقرت الجمعية العامة الأسبوع العالمي للفضاء للاحتفال بمساهمات علوم وتكنولوجيا الفضاء في تحسين وضع الإنسان.</a:t>
            </a:r>
          </a:p>
        </p:txBody>
      </p:sp>
      <p:sp>
        <p:nvSpPr>
          <p:cNvPr id="29" name="Rectangle 28">
            <a:extLst>
              <a:ext uri="{FF2B5EF4-FFF2-40B4-BE49-F238E27FC236}">
                <a16:creationId xmlns:a16="http://schemas.microsoft.com/office/drawing/2014/main" xmlns=""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22" name="عنصر نائب للصورة 21" descr="صورة تحتوي على جالس, منضدة, داكن, سماء&#10;&#10;تم إنشاء الوصف تلقائياً">
            <a:extLst>
              <a:ext uri="{FF2B5EF4-FFF2-40B4-BE49-F238E27FC236}">
                <a16:creationId xmlns:a16="http://schemas.microsoft.com/office/drawing/2014/main" xmlns="" id="{B0971D84-9473-4B3A-934B-4FDFB4BCBAE0}"/>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val="0"/>
              </a:ext>
            </a:extLst>
          </a:blip>
          <a:srcRect l="19646" r="16226"/>
          <a:stretch/>
        </p:blipFill>
        <p:spPr>
          <a:xfrm>
            <a:off x="0" y="1335088"/>
            <a:ext cx="6299200" cy="5522912"/>
          </a:xfrm>
        </p:spPr>
      </p:pic>
    </p:spTree>
    <p:extLst>
      <p:ext uri="{BB962C8B-B14F-4D97-AF65-F5344CB8AC3E}">
        <p14:creationId xmlns:p14="http://schemas.microsoft.com/office/powerpoint/2010/main" val="960834096"/>
      </p:ext>
    </p:extLst>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xmlns="" id="{6DFB2926-1C87-4865-B93D-0A9299D6D4D0}"/>
              </a:ext>
            </a:extLst>
          </p:cNvPr>
          <p:cNvGrpSpPr/>
          <p:nvPr/>
        </p:nvGrpSpPr>
        <p:grpSpPr>
          <a:xfrm flipH="1">
            <a:off x="707446" y="3989967"/>
            <a:ext cx="11009933" cy="1530932"/>
            <a:chOff x="707450" y="3989967"/>
            <a:chExt cx="11009933" cy="1530932"/>
          </a:xfrm>
        </p:grpSpPr>
        <p:sp>
          <p:nvSpPr>
            <p:cNvPr id="7" name="Rectangle 6">
              <a:extLst>
                <a:ext uri="{FF2B5EF4-FFF2-40B4-BE49-F238E27FC236}">
                  <a16:creationId xmlns:a16="http://schemas.microsoft.com/office/drawing/2014/main" xmlns="" id="{8019CE49-9FDA-4AEE-8881-6962BF693E8A}"/>
                </a:ext>
              </a:extLst>
            </p:cNvPr>
            <p:cNvSpPr/>
            <p:nvPr/>
          </p:nvSpPr>
          <p:spPr>
            <a:xfrm>
              <a:off x="3728699" y="3989967"/>
              <a:ext cx="7988684"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أسبوع الفضاء العالمي هو أكبر فعالية سنوية متعلقة بالفضاء في العالم. فهي تبنى قوى المستقبل العاملة عن طريق إلهام التلاميذ وإبراز الدعم الشعبي المشاهد لبرنامج الفضاء، وتثقيف العامة بشأن الأنشطة الفضائية، وتعزيز التعاون الدولي في التوعية بمسائل الفضاء وتعليمها. وفي عام 2018، عقدت أكثر من 5000 فعالية في أكثر من 80 دولة احتفالا بالأسبوع العالمي للفضاء.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xmlns="" id="{6C026281-6DF2-4D46-AEDA-0465F7498489}"/>
                </a:ext>
              </a:extLst>
            </p:cNvPr>
            <p:cNvSpPr txBox="1"/>
            <p:nvPr/>
          </p:nvSpPr>
          <p:spPr>
            <a:xfrm>
              <a:off x="707450" y="3989967"/>
              <a:ext cx="2377437" cy="1384995"/>
            </a:xfrm>
            <a:prstGeom prst="rect">
              <a:avLst/>
            </a:prstGeom>
            <a:noFill/>
          </p:spPr>
          <p:txBody>
            <a:bodyPr wrap="square" rtlCol="0">
              <a:spAutoFit/>
            </a:bodyPr>
            <a:lstStyle/>
            <a:p>
              <a:pPr algn="justLow" rtl="1"/>
              <a:r>
                <a:rPr lang="ar-SA" sz="2800" b="1" i="0" dirty="0">
                  <a:solidFill>
                    <a:srgbClr val="000000"/>
                  </a:solidFill>
                  <a:effectLst/>
                  <a:latin typeface="Al-Jazeera-Arabic-Bold" panose="01000500000000020006" pitchFamily="2" charset="-78"/>
                  <a:cs typeface="Al-Jazeera-Arabic-Bold" panose="01000500000000020006" pitchFamily="2" charset="-78"/>
                </a:rPr>
                <a:t>الأسبوع العالمي للفضاء</a:t>
              </a:r>
            </a:p>
          </p:txBody>
        </p:sp>
        <p:sp>
          <p:nvSpPr>
            <p:cNvPr id="15" name="Rectangle 14">
              <a:extLst>
                <a:ext uri="{FF2B5EF4-FFF2-40B4-BE49-F238E27FC236}">
                  <a16:creationId xmlns:a16="http://schemas.microsoft.com/office/drawing/2014/main" xmlns="" id="{5290D0B9-8E87-4256-999C-E076860EF82C}"/>
                </a:ext>
              </a:extLst>
            </p:cNvPr>
            <p:cNvSpPr/>
            <p:nvPr/>
          </p:nvSpPr>
          <p:spPr>
            <a:xfrm>
              <a:off x="795313" y="5412286"/>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grpSp>
      <p:pic>
        <p:nvPicPr>
          <p:cNvPr id="20" name="عنصر نائب للصورة 19" descr="صورة تحتوي على عنصر, جالس, منضدة, نجمة&#10;&#10;تم إنشاء الوصف تلقائياً">
            <a:extLst>
              <a:ext uri="{FF2B5EF4-FFF2-40B4-BE49-F238E27FC236}">
                <a16:creationId xmlns:a16="http://schemas.microsoft.com/office/drawing/2014/main" xmlns="" id="{549FBD04-EDD6-42BE-8F20-630B1AA502AC}"/>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43630" b="21616"/>
          <a:stretch/>
        </p:blipFill>
        <p:spPr>
          <a:xfrm>
            <a:off x="377372" y="1001485"/>
            <a:ext cx="11340011" cy="2627086"/>
          </a:xfrm>
        </p:spPr>
      </p:pic>
      <p:sp>
        <p:nvSpPr>
          <p:cNvPr id="24" name="Rectangle 16">
            <a:extLst>
              <a:ext uri="{FF2B5EF4-FFF2-40B4-BE49-F238E27FC236}">
                <a16:creationId xmlns:a16="http://schemas.microsoft.com/office/drawing/2014/main" xmlns="" id="{6492320C-D9C7-4BFB-BE28-B599D3B19C58}"/>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5" name="TextBox 18">
            <a:extLst>
              <a:ext uri="{FF2B5EF4-FFF2-40B4-BE49-F238E27FC236}">
                <a16:creationId xmlns:a16="http://schemas.microsoft.com/office/drawing/2014/main" xmlns="" id="{7617C29F-6C32-46F5-BFAF-5723CD899512}"/>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xmlns="" id="{6B632252-EBBB-4CE6-9AC9-8E9BAA238557}"/>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03</a:t>
            </a:r>
          </a:p>
        </p:txBody>
      </p:sp>
    </p:spTree>
    <p:extLst>
      <p:ext uri="{BB962C8B-B14F-4D97-AF65-F5344CB8AC3E}">
        <p14:creationId xmlns:p14="http://schemas.microsoft.com/office/powerpoint/2010/main" val="3457797966"/>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287BF8C-5580-4793-83F2-69DA06C6C456}"/>
              </a:ext>
            </a:extLst>
          </p:cNvPr>
          <p:cNvSpPr/>
          <p:nvPr/>
        </p:nvSpPr>
        <p:spPr>
          <a:xfrm>
            <a:off x="10260192" y="3240891"/>
            <a:ext cx="1056412" cy="52247"/>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22" name="مربع نص 21">
            <a:extLst>
              <a:ext uri="{FF2B5EF4-FFF2-40B4-BE49-F238E27FC236}">
                <a16:creationId xmlns:a16="http://schemas.microsoft.com/office/drawing/2014/main" xmlns="" id="{2B24A442-7284-4BB1-A683-FF49D09197C1}"/>
              </a:ext>
            </a:extLst>
          </p:cNvPr>
          <p:cNvSpPr txBox="1"/>
          <p:nvPr/>
        </p:nvSpPr>
        <p:spPr>
          <a:xfrm>
            <a:off x="7632440" y="1228921"/>
            <a:ext cx="3802796" cy="1938992"/>
          </a:xfrm>
          <a:prstGeom prst="rect">
            <a:avLst/>
          </a:prstGeom>
          <a:noFill/>
        </p:spPr>
        <p:txBody>
          <a:bodyPr wrap="square">
            <a:spAutoFit/>
          </a:bodyPr>
          <a:lstStyle/>
          <a:p>
            <a:pPr algn="r" rtl="1"/>
            <a:r>
              <a:rPr lang="ar-SA" sz="4000" i="0" dirty="0">
                <a:solidFill>
                  <a:schemeClr val="bg1"/>
                </a:solidFill>
                <a:effectLst/>
                <a:latin typeface="Al-Jazeera-Arabic-Bold" panose="01000500000000020006" pitchFamily="2" charset="-78"/>
                <a:ea typeface="GE SS Two Bold" panose="020A0503020102020204" pitchFamily="18" charset="-78"/>
                <a:cs typeface="Al-Jazeera-Arabic-Bold" panose="01000500000000020006" pitchFamily="2" charset="-78"/>
              </a:rPr>
              <a:t>الأقمــــار الاصطناعيـة تحسـن الحيــاة</a:t>
            </a:r>
          </a:p>
        </p:txBody>
      </p:sp>
      <p:pic>
        <p:nvPicPr>
          <p:cNvPr id="23" name="صورة 22" descr="صورة تحتوي على القمر الصناعي, النقل&#10;&#10;تم إنشاء الوصف تلقائياً">
            <a:extLst>
              <a:ext uri="{FF2B5EF4-FFF2-40B4-BE49-F238E27FC236}">
                <a16:creationId xmlns:a16="http://schemas.microsoft.com/office/drawing/2014/main" xmlns="" id="{969ECEB0-9B80-4034-B716-23F17F94B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0" y="938654"/>
            <a:ext cx="6975022" cy="5433542"/>
          </a:xfrm>
          <a:prstGeom prst="rect">
            <a:avLst/>
          </a:prstGeom>
        </p:spPr>
      </p:pic>
      <p:sp>
        <p:nvSpPr>
          <p:cNvPr id="25" name="مربع نص 24">
            <a:extLst>
              <a:ext uri="{FF2B5EF4-FFF2-40B4-BE49-F238E27FC236}">
                <a16:creationId xmlns:a16="http://schemas.microsoft.com/office/drawing/2014/main" xmlns="" id="{7A4743DA-C167-4AEA-B8CB-7EEB17CC1713}"/>
              </a:ext>
            </a:extLst>
          </p:cNvPr>
          <p:cNvSpPr txBox="1"/>
          <p:nvPr/>
        </p:nvSpPr>
        <p:spPr>
          <a:xfrm>
            <a:off x="7513808" y="4667303"/>
            <a:ext cx="3802796" cy="1531060"/>
          </a:xfrm>
          <a:prstGeom prst="rect">
            <a:avLst/>
          </a:prstGeom>
          <a:noFill/>
        </p:spPr>
        <p:txBody>
          <a:bodyPr wrap="square">
            <a:spAutoFit/>
          </a:bodyPr>
          <a:lstStyle/>
          <a:p>
            <a:pPr algn="justLow" rtl="1">
              <a:lnSpc>
                <a:spcPct val="150000"/>
              </a:lnSpc>
            </a:pPr>
            <a:r>
              <a:rPr lang="ar-SA" sz="1600" b="0" i="0" dirty="0">
                <a:solidFill>
                  <a:schemeClr val="bg1"/>
                </a:solidFill>
                <a:effectLst/>
                <a:latin typeface="Noto Naskh Arabic"/>
              </a:rPr>
              <a:t>خُصصت احتفالية الأسبوع العالمي للفضاء لعام  2020 لموضوع الأقمار الاصطناعية ومنافعها الكثيرة.  وتقرر أن يكون شعار الاحتفالية هو ’’الأقمار الاصطناعية تحسن الحياة‘‘</a:t>
            </a:r>
            <a:endParaRPr lang="ar-SA" sz="1600" dirty="0">
              <a:solidFill>
                <a:schemeClr val="bg1"/>
              </a:solidFill>
            </a:endParaRPr>
          </a:p>
        </p:txBody>
      </p:sp>
      <p:sp>
        <p:nvSpPr>
          <p:cNvPr id="27" name="Rectangle 16">
            <a:extLst>
              <a:ext uri="{FF2B5EF4-FFF2-40B4-BE49-F238E27FC236}">
                <a16:creationId xmlns:a16="http://schemas.microsoft.com/office/drawing/2014/main" xmlns="" id="{C45DE989-1504-4F18-BB11-AB21093DD5BC}"/>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29" name="TextBox 18">
            <a:extLst>
              <a:ext uri="{FF2B5EF4-FFF2-40B4-BE49-F238E27FC236}">
                <a16:creationId xmlns:a16="http://schemas.microsoft.com/office/drawing/2014/main" xmlns="" id="{5C08B2F2-3D05-470F-81FC-C7584EC73848}"/>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31" name="Rectangle 24">
            <a:extLst>
              <a:ext uri="{FF2B5EF4-FFF2-40B4-BE49-F238E27FC236}">
                <a16:creationId xmlns:a16="http://schemas.microsoft.com/office/drawing/2014/main" xmlns="" id="{D8F58ED3-CD86-4361-8196-2139A47EDA03}"/>
              </a:ext>
            </a:extLst>
          </p:cNvPr>
          <p:cNvSpPr/>
          <p:nvPr/>
        </p:nvSpPr>
        <p:spPr>
          <a:xfrm flipH="1">
            <a:off x="4738139"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04</a:t>
            </a:r>
          </a:p>
        </p:txBody>
      </p:sp>
    </p:spTree>
    <p:extLst>
      <p:ext uri="{BB962C8B-B14F-4D97-AF65-F5344CB8AC3E}">
        <p14:creationId xmlns:p14="http://schemas.microsoft.com/office/powerpoint/2010/main" val="270619017"/>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4B8467-8993-42E3-BEB4-255597D59D23}"/>
              </a:ext>
            </a:extLst>
          </p:cNvPr>
          <p:cNvSpPr txBox="1"/>
          <p:nvPr/>
        </p:nvSpPr>
        <p:spPr>
          <a:xfrm flipH="1">
            <a:off x="7675654" y="2057627"/>
            <a:ext cx="3757676"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معلومات أساسية</a:t>
            </a:r>
          </a:p>
        </p:txBody>
      </p:sp>
      <p:sp>
        <p:nvSpPr>
          <p:cNvPr id="7" name="Rectangle 6">
            <a:extLst>
              <a:ext uri="{FF2B5EF4-FFF2-40B4-BE49-F238E27FC236}">
                <a16:creationId xmlns:a16="http://schemas.microsoft.com/office/drawing/2014/main" xmlns="" id="{EB33FDB2-FFFB-45E0-80EB-67C0755B02FC}"/>
              </a:ext>
            </a:extLst>
          </p:cNvPr>
          <p:cNvSpPr/>
          <p:nvPr/>
        </p:nvSpPr>
        <p:spPr>
          <a:xfrm flipH="1">
            <a:off x="6923040" y="2967174"/>
            <a:ext cx="4510290" cy="153106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في 4 تشرين الأول/أكتوبر 1957، أُطلق أول قمر صناعي من صنع الإنسان (سبيوتنيك1) إلى الفضاء الخارجي، مؤذنا بفتح الباب أما استكشاف الفضاء. وفي 12 نيسان/أبريل 1961،</a:t>
            </a:r>
          </a:p>
        </p:txBody>
      </p:sp>
      <p:sp>
        <p:nvSpPr>
          <p:cNvPr id="29" name="Rectangle 28">
            <a:extLst>
              <a:ext uri="{FF2B5EF4-FFF2-40B4-BE49-F238E27FC236}">
                <a16:creationId xmlns:a16="http://schemas.microsoft.com/office/drawing/2014/main" xmlns="" id="{AFC599A9-699B-4108-B991-DB245EB6B739}"/>
              </a:ext>
            </a:extLst>
          </p:cNvPr>
          <p:cNvSpPr/>
          <p:nvPr/>
        </p:nvSpPr>
        <p:spPr>
          <a:xfrm flipH="1">
            <a:off x="10093959" y="2780016"/>
            <a:ext cx="1252286" cy="49544"/>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a:ln>
                <a:solidFill>
                  <a:sysClr val="windowText" lastClr="000000"/>
                </a:solidFill>
              </a:ln>
            </a:endParaRPr>
          </a:p>
        </p:txBody>
      </p:sp>
      <p:pic>
        <p:nvPicPr>
          <p:cNvPr id="15" name="عنصر نائب للصورة 14" descr="صورة تحتوي على القمر الصناعي, النقل, جالس, مياه&#10;&#10;تم إنشاء الوصف تلقائياً">
            <a:extLst>
              <a:ext uri="{FF2B5EF4-FFF2-40B4-BE49-F238E27FC236}">
                <a16:creationId xmlns:a16="http://schemas.microsoft.com/office/drawing/2014/main" xmlns="" id="{DEE20615-6389-4DB2-848A-0734BCB5FA94}"/>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val="0"/>
              </a:ext>
            </a:extLst>
          </a:blip>
          <a:srcRect l="19198" r="4785"/>
          <a:stretch/>
        </p:blipFill>
        <p:spPr>
          <a:xfrm>
            <a:off x="0" y="1335088"/>
            <a:ext cx="6299200" cy="5522912"/>
          </a:xfrm>
        </p:spPr>
      </p:pic>
      <p:sp>
        <p:nvSpPr>
          <p:cNvPr id="2" name="Rectangle 16">
            <a:extLst>
              <a:ext uri="{FF2B5EF4-FFF2-40B4-BE49-F238E27FC236}">
                <a16:creationId xmlns:a16="http://schemas.microsoft.com/office/drawing/2014/main" xmlns="" id="{B49146B0-6874-436A-ABA0-5D5F4241F89F}"/>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4" name="TextBox 18">
            <a:extLst>
              <a:ext uri="{FF2B5EF4-FFF2-40B4-BE49-F238E27FC236}">
                <a16:creationId xmlns:a16="http://schemas.microsoft.com/office/drawing/2014/main" xmlns="" id="{B9BBF324-A945-4F70-A895-D145AE8A7ECE}"/>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6" name="Rectangle 24">
            <a:extLst>
              <a:ext uri="{FF2B5EF4-FFF2-40B4-BE49-F238E27FC236}">
                <a16:creationId xmlns:a16="http://schemas.microsoft.com/office/drawing/2014/main" xmlns="" id="{522E7FD1-C74B-4AFE-A63B-38B6B1838816}"/>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05</a:t>
            </a:r>
          </a:p>
        </p:txBody>
      </p:sp>
    </p:spTree>
    <p:extLst>
      <p:ext uri="{BB962C8B-B14F-4D97-AF65-F5344CB8AC3E}">
        <p14:creationId xmlns:p14="http://schemas.microsoft.com/office/powerpoint/2010/main" val="4158831156"/>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عنصر نائب للصورة 10" descr="صورة تحتوي على خارجي, شخص, رجل, يرتدي&#10;&#10;تم إنشاء الوصف تلقائياً">
            <a:extLst>
              <a:ext uri="{FF2B5EF4-FFF2-40B4-BE49-F238E27FC236}">
                <a16:creationId xmlns:a16="http://schemas.microsoft.com/office/drawing/2014/main" xmlns="" id="{1313CCB7-99C4-462A-9FCB-C877560591FF}"/>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t="14647" b="8082"/>
          <a:stretch/>
        </p:blipFill>
        <p:spPr>
          <a:xfrm>
            <a:off x="0" y="537028"/>
            <a:ext cx="6284686" cy="6320972"/>
          </a:xfrm>
        </p:spPr>
      </p:pic>
      <p:sp>
        <p:nvSpPr>
          <p:cNvPr id="7" name="TextBox 6">
            <a:extLst>
              <a:ext uri="{FF2B5EF4-FFF2-40B4-BE49-F238E27FC236}">
                <a16:creationId xmlns:a16="http://schemas.microsoft.com/office/drawing/2014/main" xmlns="" id="{067528E6-73C8-479B-A009-3CE6547E9248}"/>
              </a:ext>
            </a:extLst>
          </p:cNvPr>
          <p:cNvSpPr txBox="1"/>
          <p:nvPr/>
        </p:nvSpPr>
        <p:spPr>
          <a:xfrm flipH="1">
            <a:off x="7610372" y="1706340"/>
            <a:ext cx="3757676" cy="984885"/>
          </a:xfrm>
          <a:prstGeom prst="rect">
            <a:avLst/>
          </a:prstGeom>
          <a:noFill/>
        </p:spPr>
        <p:txBody>
          <a:bodyPr wrap="square" rtlCol="0">
            <a:spAutoFit/>
          </a:bodyPr>
          <a:lstStyle/>
          <a:p>
            <a:pPr algn="justLow" rtl="1"/>
            <a:r>
              <a:rPr lang="ar-SA"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rPr>
              <a:t>أول من انطلق إلى الفضاء</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9" name="TextBox 8">
            <a:extLst>
              <a:ext uri="{FF2B5EF4-FFF2-40B4-BE49-F238E27FC236}">
                <a16:creationId xmlns:a16="http://schemas.microsoft.com/office/drawing/2014/main" xmlns="" id="{13D1F531-22C8-4D90-8CC8-67987A9C028B}"/>
              </a:ext>
            </a:extLst>
          </p:cNvPr>
          <p:cNvSpPr txBox="1"/>
          <p:nvPr/>
        </p:nvSpPr>
        <p:spPr>
          <a:xfrm flipH="1">
            <a:off x="10298524" y="1398563"/>
            <a:ext cx="1069524" cy="307777"/>
          </a:xfrm>
          <a:prstGeom prst="rect">
            <a:avLst/>
          </a:prstGeom>
          <a:noFill/>
        </p:spPr>
        <p:txBody>
          <a:bodyPr wrap="none" rtlCol="0">
            <a:spAutoFit/>
          </a:bodyPr>
          <a:lstStyle/>
          <a:p>
            <a:pPr algn="r" rtl="1"/>
            <a:r>
              <a:rPr lang="ar-SA"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rPr>
              <a:t>يوري غاغارين</a:t>
            </a:r>
            <a:endParaRPr lang="en-US" sz="1400" dirty="0">
              <a:solidFill>
                <a:srgbClr val="A003C6"/>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7" name="Rectangle 16">
            <a:extLst>
              <a:ext uri="{FF2B5EF4-FFF2-40B4-BE49-F238E27FC236}">
                <a16:creationId xmlns:a16="http://schemas.microsoft.com/office/drawing/2014/main" xmlns="" id="{178B72A2-BAB0-4C85-BE98-3EAA15E5C8E6}"/>
              </a:ext>
            </a:extLst>
          </p:cNvPr>
          <p:cNvSpPr/>
          <p:nvPr/>
        </p:nvSpPr>
        <p:spPr>
          <a:xfrm flipH="1">
            <a:off x="9602299" y="2840049"/>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19" name="Rectangle 18">
            <a:extLst>
              <a:ext uri="{FF2B5EF4-FFF2-40B4-BE49-F238E27FC236}">
                <a16:creationId xmlns:a16="http://schemas.microsoft.com/office/drawing/2014/main" xmlns="" id="{0160ECDB-3815-4B6E-8E96-1D4F01C86677}"/>
              </a:ext>
            </a:extLst>
          </p:cNvPr>
          <p:cNvSpPr/>
          <p:nvPr/>
        </p:nvSpPr>
        <p:spPr>
          <a:xfrm flipH="1">
            <a:off x="6857758" y="3043219"/>
            <a:ext cx="4510290" cy="1161600"/>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كان السوفياتي يوري غاغارين هو أول بشري يدور حول الأرض، معلنا فتح فصل جديد من مغامرات الإنسان في الفضاء الخارجي.</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6">
            <a:extLst>
              <a:ext uri="{FF2B5EF4-FFF2-40B4-BE49-F238E27FC236}">
                <a16:creationId xmlns:a16="http://schemas.microsoft.com/office/drawing/2014/main" xmlns="" id="{4DD3449B-A7A7-4347-81A5-C403592AEA49}"/>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14" name="TextBox 18">
            <a:extLst>
              <a:ext uri="{FF2B5EF4-FFF2-40B4-BE49-F238E27FC236}">
                <a16:creationId xmlns:a16="http://schemas.microsoft.com/office/drawing/2014/main" xmlns="" id="{8E40D12C-0250-458D-AE1F-890225B9891C}"/>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16" name="Rectangle 24">
            <a:extLst>
              <a:ext uri="{FF2B5EF4-FFF2-40B4-BE49-F238E27FC236}">
                <a16:creationId xmlns:a16="http://schemas.microsoft.com/office/drawing/2014/main" xmlns="" id="{8D78FB91-0202-4720-B235-D667109E9A00}"/>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07</a:t>
            </a:r>
          </a:p>
        </p:txBody>
      </p:sp>
    </p:spTree>
    <p:extLst>
      <p:ext uri="{BB962C8B-B14F-4D97-AF65-F5344CB8AC3E}">
        <p14:creationId xmlns:p14="http://schemas.microsoft.com/office/powerpoint/2010/main" val="4211617993"/>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عنصر نائب للصورة 12" descr="صورة تحتوي على عنصر, نجمة&#10;&#10;تم إنشاء الوصف تلقائياً">
            <a:extLst>
              <a:ext uri="{FF2B5EF4-FFF2-40B4-BE49-F238E27FC236}">
                <a16:creationId xmlns:a16="http://schemas.microsoft.com/office/drawing/2014/main" xmlns="" id="{01E903BC-B3D6-4D07-978E-F3717868732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0420" r="10420"/>
          <a:stretch>
            <a:fillRect/>
          </a:stretch>
        </p:blipFill>
        <p:spPr>
          <a:xfrm>
            <a:off x="1630363" y="1471613"/>
            <a:ext cx="3654425" cy="4616450"/>
          </a:xfrm>
        </p:spPr>
      </p:pic>
      <p:sp>
        <p:nvSpPr>
          <p:cNvPr id="32" name="Rectangle 31">
            <a:extLst>
              <a:ext uri="{FF2B5EF4-FFF2-40B4-BE49-F238E27FC236}">
                <a16:creationId xmlns:a16="http://schemas.microsoft.com/office/drawing/2014/main" xmlns="" id="{204B37AA-C2AB-4667-B502-6B8608308106}"/>
              </a:ext>
            </a:extLst>
          </p:cNvPr>
          <p:cNvSpPr/>
          <p:nvPr/>
        </p:nvSpPr>
        <p:spPr>
          <a:xfrm flipH="1">
            <a:off x="6877005" y="3046333"/>
            <a:ext cx="4510290" cy="2269596"/>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وفي 10 تشرين الأول/أكتوبر 1967، دخلت معاهدة "</a:t>
            </a:r>
            <a:r>
              <a:rPr lang="ar-SA" sz="1600" b="0" i="1" dirty="0">
                <a:solidFill>
                  <a:srgbClr val="454545"/>
                </a:solidFill>
                <a:effectLst/>
                <a:latin typeface="Noto Naskh Arabic"/>
              </a:rPr>
              <a:t>كارتا ماجنا (الميثاق الأعظم) المتعلقة بالفضاء</a:t>
            </a:r>
            <a:r>
              <a:rPr lang="ar-SA" sz="1600" b="0" i="0" dirty="0">
                <a:solidFill>
                  <a:srgbClr val="454545"/>
                </a:solidFill>
                <a:effectLst/>
                <a:latin typeface="Noto Naskh Arabic"/>
              </a:rPr>
              <a:t>"، وهي الصك الأساسي للقانون الدولي للفضاء الذي يُعرف رسميا باسم </a:t>
            </a:r>
            <a:r>
              <a:rPr lang="ar-SA" sz="1600" b="0" i="0" u="none" strike="noStrike" dirty="0">
                <a:solidFill>
                  <a:srgbClr val="000000"/>
                </a:solidFill>
                <a:effectLst/>
                <a:latin typeface="Noto Naskh Arabic"/>
                <a:hlinkClick r:id="rId3"/>
              </a:rPr>
              <a:t>معاهدة المبادئ المنظمة لأنشطة الدول في ميدان استكشاف واستخدام الفضاء الخارجي، بما في ذلك القمر والأجرام السماوية الأخرى</a:t>
            </a:r>
            <a:r>
              <a:rPr lang="ar-SA" sz="1600" u="none" strike="noStrike" dirty="0">
                <a:solidFill>
                  <a:srgbClr val="454545"/>
                </a:solidFill>
                <a:latin typeface="Noto Naskh Arabic"/>
              </a:rPr>
              <a:t>.</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xmlns="" id="{ACCC6C7A-413D-4E3B-8B83-10A59911340C}"/>
              </a:ext>
            </a:extLst>
          </p:cNvPr>
          <p:cNvSpPr txBox="1"/>
          <p:nvPr/>
        </p:nvSpPr>
        <p:spPr>
          <a:xfrm flipH="1">
            <a:off x="7629619" y="1903155"/>
            <a:ext cx="3757676" cy="584775"/>
          </a:xfrm>
          <a:prstGeom prst="rect">
            <a:avLst/>
          </a:prstGeom>
          <a:noFill/>
        </p:spPr>
        <p:txBody>
          <a:bodyPr wrap="square" rtlCol="0">
            <a:spAutoFit/>
          </a:bodyPr>
          <a:lstStyle/>
          <a:p>
            <a:pPr algn="r" rtl="1"/>
            <a:r>
              <a:rPr lang="ar-SA" sz="3200" b="0" dirty="0">
                <a:solidFill>
                  <a:srgbClr val="454545"/>
                </a:solidFill>
                <a:effectLst/>
                <a:latin typeface="Al-Jazeera-Arabic-Bold" panose="01000500000000020006" pitchFamily="2" charset="-78"/>
                <a:cs typeface="Al-Jazeera-Arabic-Bold" panose="01000500000000020006" pitchFamily="2" charset="-78"/>
              </a:rPr>
              <a:t>معاهدة كارتا ماجنا</a:t>
            </a:r>
            <a:endParaRPr lang="en-US" sz="2900" b="1" dirty="0">
              <a:solidFill>
                <a:schemeClr val="tx1">
                  <a:lumMod val="85000"/>
                  <a:lumOff val="15000"/>
                </a:schemeClr>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6" name="Rectangle 35">
            <a:extLst>
              <a:ext uri="{FF2B5EF4-FFF2-40B4-BE49-F238E27FC236}">
                <a16:creationId xmlns:a16="http://schemas.microsoft.com/office/drawing/2014/main" xmlns="" id="{690219CA-BA35-447E-8058-CE8AC6AD051E}"/>
              </a:ext>
            </a:extLst>
          </p:cNvPr>
          <p:cNvSpPr/>
          <p:nvPr/>
        </p:nvSpPr>
        <p:spPr>
          <a:xfrm flipH="1">
            <a:off x="9620764" y="2790724"/>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sp>
        <p:nvSpPr>
          <p:cNvPr id="5" name="Rectangle 16">
            <a:extLst>
              <a:ext uri="{FF2B5EF4-FFF2-40B4-BE49-F238E27FC236}">
                <a16:creationId xmlns:a16="http://schemas.microsoft.com/office/drawing/2014/main" xmlns="" id="{C268292F-C188-4DD4-8A0F-A77A180FA5F6}"/>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cs typeface="Al-Jazeera-Arabic-Light" panose="01000500000000020006" pitchFamily="2" charset="-78"/>
            </a:endParaRPr>
          </a:p>
        </p:txBody>
      </p:sp>
      <p:sp>
        <p:nvSpPr>
          <p:cNvPr id="7" name="TextBox 18">
            <a:extLst>
              <a:ext uri="{FF2B5EF4-FFF2-40B4-BE49-F238E27FC236}">
                <a16:creationId xmlns:a16="http://schemas.microsoft.com/office/drawing/2014/main" xmlns="" id="{3981C781-6B47-4536-B40E-8C2F768AAE49}"/>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cs typeface="Al-Jazeera-Arabic-Light" panose="01000500000000020006" pitchFamily="2" charset="-78"/>
              </a:rPr>
              <a:t>الأقمــــار الاصطناعيـة تحسـن الحيــاة</a:t>
            </a:r>
          </a:p>
        </p:txBody>
      </p:sp>
      <p:sp>
        <p:nvSpPr>
          <p:cNvPr id="9" name="Rectangle 24">
            <a:extLst>
              <a:ext uri="{FF2B5EF4-FFF2-40B4-BE49-F238E27FC236}">
                <a16:creationId xmlns:a16="http://schemas.microsoft.com/office/drawing/2014/main" xmlns="" id="{C283A133-8EBF-45FE-996A-5BBA9E8BD664}"/>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cs typeface="AirArabia" panose="020B0303060202020204" pitchFamily="34" charset="0"/>
              </a:rPr>
              <a:t>08</a:t>
            </a:r>
          </a:p>
        </p:txBody>
      </p:sp>
    </p:spTree>
    <p:extLst>
      <p:ext uri="{BB962C8B-B14F-4D97-AF65-F5344CB8AC3E}">
        <p14:creationId xmlns:p14="http://schemas.microsoft.com/office/powerpoint/2010/main" val="3855674740"/>
      </p:ext>
    </p:extLst>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AAE254-7697-46D5-A4E3-DF14D7A03F9C}"/>
              </a:ext>
            </a:extLst>
          </p:cNvPr>
          <p:cNvSpPr/>
          <p:nvPr/>
        </p:nvSpPr>
        <p:spPr>
          <a:xfrm flipH="1">
            <a:off x="6857758" y="3103895"/>
            <a:ext cx="4510290" cy="1530932"/>
          </a:xfrm>
          <a:prstGeom prst="rect">
            <a:avLst/>
          </a:prstGeom>
        </p:spPr>
        <p:txBody>
          <a:bodyPr wrap="square">
            <a:spAutoFit/>
          </a:bodyPr>
          <a:lstStyle/>
          <a:p>
            <a:pPr algn="just" rtl="1">
              <a:lnSpc>
                <a:spcPct val="150000"/>
              </a:lnSpc>
            </a:pPr>
            <a:r>
              <a:rPr lang="ar-SA" sz="1600" b="0" i="0" dirty="0">
                <a:solidFill>
                  <a:srgbClr val="454545"/>
                </a:solidFill>
                <a:effectLst/>
                <a:latin typeface="Noto Naskh Arabic"/>
              </a:rPr>
              <a:t>أدركت الأمم المتحدة منذ البدايات الأولى لعصر الفضاء بأن الفضاء الخارجي أضاف بعدا جديدا لوجود البشرية. وتواصل أسرة الأمم المتحدة سعيها الحثيث إلى الاستفادة من المزايا الفريدة للفضاء الخارجي لتحسين البشرية جمعاء.</a:t>
            </a:r>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xmlns="" id="{98FD4276-528A-4D07-A845-3B19AA23158D}"/>
              </a:ext>
            </a:extLst>
          </p:cNvPr>
          <p:cNvSpPr txBox="1"/>
          <p:nvPr/>
        </p:nvSpPr>
        <p:spPr>
          <a:xfrm flipH="1">
            <a:off x="7052140" y="2033027"/>
            <a:ext cx="4228042" cy="584775"/>
          </a:xfrm>
          <a:prstGeom prst="rect">
            <a:avLst/>
          </a:prstGeom>
          <a:noFill/>
        </p:spPr>
        <p:txBody>
          <a:bodyPr wrap="square" rtlCol="0">
            <a:spAutoFit/>
          </a:bodyPr>
          <a:lstStyle/>
          <a:p>
            <a:pPr algn="r"/>
            <a:r>
              <a:rPr lang="ar-SA" sz="3200" b="1" i="0" dirty="0">
                <a:solidFill>
                  <a:srgbClr val="5E5E5E"/>
                </a:solidFill>
                <a:effectLst/>
                <a:latin typeface="Al-Jazeera-Arabic-Bold" panose="01000500000000020006" pitchFamily="2" charset="-78"/>
                <a:cs typeface="Al-Jazeera-Arabic-Bold" panose="01000500000000020006" pitchFamily="2" charset="-78"/>
              </a:rPr>
              <a:t>الأمم المتحدة والفضاء</a:t>
            </a:r>
          </a:p>
        </p:txBody>
      </p:sp>
      <p:sp>
        <p:nvSpPr>
          <p:cNvPr id="24" name="Rectangle 23">
            <a:extLst>
              <a:ext uri="{FF2B5EF4-FFF2-40B4-BE49-F238E27FC236}">
                <a16:creationId xmlns:a16="http://schemas.microsoft.com/office/drawing/2014/main" xmlns="" id="{B81E0683-0450-4BFF-B085-B67B6D61A93B}"/>
              </a:ext>
            </a:extLst>
          </p:cNvPr>
          <p:cNvSpPr/>
          <p:nvPr/>
        </p:nvSpPr>
        <p:spPr>
          <a:xfrm flipH="1">
            <a:off x="9601517" y="2818083"/>
            <a:ext cx="1678665" cy="54346"/>
          </a:xfrm>
          <a:prstGeom prst="rect">
            <a:avLst/>
          </a:prstGeom>
          <a:solidFill>
            <a:srgbClr val="FF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ID" dirty="0">
              <a:ln>
                <a:solidFill>
                  <a:sysClr val="windowText" lastClr="000000"/>
                </a:solidFill>
              </a:ln>
            </a:endParaRPr>
          </a:p>
        </p:txBody>
      </p:sp>
      <p:pic>
        <p:nvPicPr>
          <p:cNvPr id="6" name="رسم 5">
            <a:extLst>
              <a:ext uri="{FF2B5EF4-FFF2-40B4-BE49-F238E27FC236}">
                <a16:creationId xmlns:a16="http://schemas.microsoft.com/office/drawing/2014/main" xmlns="" id="{871DD278-4951-4186-9C40-B9D914407970}"/>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1580"/>
          <a:stretch/>
        </p:blipFill>
        <p:spPr>
          <a:xfrm>
            <a:off x="1172571" y="1702397"/>
            <a:ext cx="4228042" cy="3453205"/>
          </a:xfrm>
          <a:prstGeom prst="rect">
            <a:avLst/>
          </a:prstGeom>
        </p:spPr>
      </p:pic>
      <p:sp>
        <p:nvSpPr>
          <p:cNvPr id="45" name="Rectangle 16">
            <a:extLst>
              <a:ext uri="{FF2B5EF4-FFF2-40B4-BE49-F238E27FC236}">
                <a16:creationId xmlns:a16="http://schemas.microsoft.com/office/drawing/2014/main" xmlns="" id="{C681A342-9DBA-4960-884D-83CD3F777FBE}"/>
              </a:ext>
            </a:extLst>
          </p:cNvPr>
          <p:cNvSpPr/>
          <p:nvPr/>
        </p:nvSpPr>
        <p:spPr>
          <a:xfrm flipH="1">
            <a:off x="9470571" y="123684"/>
            <a:ext cx="2308964" cy="307777"/>
          </a:xfrm>
          <a:prstGeom prst="rect">
            <a:avLst/>
          </a:prstGeom>
        </p:spPr>
        <p:txBody>
          <a:bodyPr wrap="square">
            <a:spAutoFit/>
          </a:bodyPr>
          <a:lstStyle/>
          <a:p>
            <a:pPr algn="r" rtl="1"/>
            <a:r>
              <a:rPr lang="ar-SA" sz="1400" b="1" dirty="0">
                <a:solidFill>
                  <a:schemeClr val="bg1"/>
                </a:solidFill>
                <a:latin typeface="Al-Jazeera-Arabic-Light" panose="01000500000000020006" pitchFamily="2" charset="-78"/>
                <a:ea typeface="Roboto" panose="02000000000000000000" pitchFamily="2" charset="0"/>
              </a:rPr>
              <a:t>أسبوع الفضـاء العالمـي</a:t>
            </a:r>
            <a:endParaRPr lang="en-US" sz="1400" b="1" dirty="0">
              <a:solidFill>
                <a:schemeClr val="bg1"/>
              </a:solidFill>
              <a:latin typeface="Al-Jazeera-Arabic-Light" panose="01000500000000020006" pitchFamily="2" charset="-78"/>
              <a:ea typeface="Roboto" panose="02000000000000000000" pitchFamily="2" charset="0"/>
            </a:endParaRPr>
          </a:p>
        </p:txBody>
      </p:sp>
      <p:sp>
        <p:nvSpPr>
          <p:cNvPr id="47" name="TextBox 18">
            <a:extLst>
              <a:ext uri="{FF2B5EF4-FFF2-40B4-BE49-F238E27FC236}">
                <a16:creationId xmlns:a16="http://schemas.microsoft.com/office/drawing/2014/main" xmlns="" id="{4B74B976-D014-4B26-A687-2A4F45DD4904}"/>
              </a:ext>
            </a:extLst>
          </p:cNvPr>
          <p:cNvSpPr txBox="1"/>
          <p:nvPr/>
        </p:nvSpPr>
        <p:spPr>
          <a:xfrm flipH="1">
            <a:off x="245197" y="119524"/>
            <a:ext cx="2369558" cy="276999"/>
          </a:xfrm>
          <a:prstGeom prst="rect">
            <a:avLst/>
          </a:prstGeom>
          <a:noFill/>
        </p:spPr>
        <p:txBody>
          <a:bodyPr wrap="none" rtlCol="0">
            <a:spAutoFit/>
          </a:bodyPr>
          <a:lstStyle/>
          <a:p>
            <a:pPr algn="r" rtl="1"/>
            <a:r>
              <a:rPr lang="ar-SA" sz="1200" i="0" dirty="0">
                <a:solidFill>
                  <a:schemeClr val="bg1"/>
                </a:solidFill>
                <a:effectLst/>
                <a:latin typeface="Al-Jazeera-Arabic-Light" panose="01000500000000020006" pitchFamily="2" charset="-78"/>
                <a:ea typeface="GE SS Two Bold" panose="020A0503020102020204" pitchFamily="18" charset="-78"/>
              </a:rPr>
              <a:t>الأقمــــار الاصطناعيـة تحسـن الحيــاة</a:t>
            </a:r>
          </a:p>
        </p:txBody>
      </p:sp>
      <p:sp>
        <p:nvSpPr>
          <p:cNvPr id="49" name="Rectangle 24">
            <a:extLst>
              <a:ext uri="{FF2B5EF4-FFF2-40B4-BE49-F238E27FC236}">
                <a16:creationId xmlns:a16="http://schemas.microsoft.com/office/drawing/2014/main" xmlns="" id="{B11E569B-4181-48B9-9385-6FC68EDEC56B}"/>
              </a:ext>
            </a:extLst>
          </p:cNvPr>
          <p:cNvSpPr/>
          <p:nvPr/>
        </p:nvSpPr>
        <p:spPr>
          <a:xfrm flipH="1">
            <a:off x="5400613" y="123683"/>
            <a:ext cx="1914172" cy="307777"/>
          </a:xfrm>
          <a:prstGeom prst="rect">
            <a:avLst/>
          </a:prstGeom>
        </p:spPr>
        <p:txBody>
          <a:bodyPr wrap="square">
            <a:spAutoFit/>
          </a:bodyPr>
          <a:lstStyle/>
          <a:p>
            <a:pPr algn="ctr" rtl="1"/>
            <a:r>
              <a:rPr lang="en-US" sz="1400" b="1" dirty="0">
                <a:solidFill>
                  <a:schemeClr val="bg1"/>
                </a:solidFill>
                <a:latin typeface="AirArabia" panose="020B0303060202020204" pitchFamily="34" charset="0"/>
                <a:ea typeface="Roboto" panose="02000000000000000000" pitchFamily="2" charset="0"/>
              </a:rPr>
              <a:t>09</a:t>
            </a:r>
          </a:p>
        </p:txBody>
      </p:sp>
    </p:spTree>
    <p:extLst>
      <p:ext uri="{BB962C8B-B14F-4D97-AF65-F5344CB8AC3E}">
        <p14:creationId xmlns:p14="http://schemas.microsoft.com/office/powerpoint/2010/main" val="2096251467"/>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B6EFA08-C4DB-4285-A901-665D6816FD13}"/>
              </a:ext>
            </a:extLst>
          </p:cNvPr>
          <p:cNvSpPr txBox="1"/>
          <p:nvPr/>
        </p:nvSpPr>
        <p:spPr>
          <a:xfrm>
            <a:off x="1199223" y="2705725"/>
            <a:ext cx="9065764" cy="1446550"/>
          </a:xfrm>
          <a:prstGeom prst="rect">
            <a:avLst/>
          </a:prstGeom>
          <a:noFill/>
        </p:spPr>
        <p:txBody>
          <a:bodyPr wrap="square" rtlCol="0">
            <a:spAutoFit/>
          </a:bodyPr>
          <a:lstStyle/>
          <a:p>
            <a:pPr algn="ctr" rtl="1"/>
            <a:r>
              <a:rPr lang="ar-SA"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rPr>
              <a:t>شكـراً لكـم</a:t>
            </a:r>
            <a:endParaRPr lang="id-ID" sz="8800" b="1" dirty="0">
              <a:solidFill>
                <a:schemeClr val="bg1"/>
              </a:solidFill>
              <a:latin typeface="Al-Jazeera-Arabic-Bold" panose="01000500000000020006" pitchFamily="2" charset="-78"/>
              <a:ea typeface="Roboto" panose="02000000000000000000" pitchFamily="2" charset="0"/>
              <a:cs typeface="Al-Jazeera-Arabic-Bold" panose="01000500000000020006" pitchFamily="2" charset="-78"/>
            </a:endParaRPr>
          </a:p>
        </p:txBody>
      </p:sp>
      <p:sp>
        <p:nvSpPr>
          <p:cNvPr id="3" name="TextBox 42">
            <a:extLst>
              <a:ext uri="{FF2B5EF4-FFF2-40B4-BE49-F238E27FC236}">
                <a16:creationId xmlns:a16="http://schemas.microsoft.com/office/drawing/2014/main" xmlns="" id="{053419A8-07F3-4D0D-AA84-AD70A7F0B657}"/>
              </a:ext>
            </a:extLst>
          </p:cNvPr>
          <p:cNvSpPr txBox="1"/>
          <p:nvPr/>
        </p:nvSpPr>
        <p:spPr>
          <a:xfrm>
            <a:off x="283346" y="6419993"/>
            <a:ext cx="1125629" cy="276999"/>
          </a:xfrm>
          <a:prstGeom prst="rect">
            <a:avLst/>
          </a:prstGeom>
          <a:noFill/>
        </p:spPr>
        <p:txBody>
          <a:bodyPr wrap="none" rtlCol="0">
            <a:spAutoFit/>
          </a:bodyPr>
          <a:lstStyle/>
          <a:p>
            <a:pPr algn="r" rtl="1"/>
            <a:r>
              <a:rPr lang="en-US" sz="1200" dirty="0">
                <a:solidFill>
                  <a:schemeClr val="bg1"/>
                </a:solidFill>
                <a:latin typeface="AirArabia" panose="020B0303060202020204" pitchFamily="34" charset="0"/>
                <a:ea typeface="Roboto" panose="02000000000000000000" pitchFamily="2" charset="0"/>
                <a:cs typeface="AirArabia" panose="020B0303060202020204" pitchFamily="34" charset="0"/>
              </a:rPr>
              <a:t>@adrkhappt</a:t>
            </a:r>
          </a:p>
        </p:txBody>
      </p:sp>
      <p:sp>
        <p:nvSpPr>
          <p:cNvPr id="5" name="مربع نص 4">
            <a:extLst>
              <a:ext uri="{FF2B5EF4-FFF2-40B4-BE49-F238E27FC236}">
                <a16:creationId xmlns:a16="http://schemas.microsoft.com/office/drawing/2014/main" xmlns="" id="{882CBCD2-905C-C4A8-40DF-3FAF608BFE2E}"/>
              </a:ext>
            </a:extLst>
          </p:cNvPr>
          <p:cNvSpPr txBox="1"/>
          <p:nvPr/>
        </p:nvSpPr>
        <p:spPr>
          <a:xfrm>
            <a:off x="4305671" y="4420569"/>
            <a:ext cx="3701988" cy="1015663"/>
          </a:xfrm>
          <a:prstGeom prst="rect">
            <a:avLst/>
          </a:prstGeom>
          <a:noFill/>
        </p:spPr>
        <p:txBody>
          <a:bodyPr wrap="square" rtlCol="1">
            <a:spAutoFit/>
          </a:bodyPr>
          <a:lstStyle/>
          <a:p>
            <a:r>
              <a:rPr lang="ar-SA" sz="2000" b="1" dirty="0" smtClean="0">
                <a:solidFill>
                  <a:schemeClr val="accent3">
                    <a:lumMod val="20000"/>
                    <a:lumOff val="80000"/>
                  </a:schemeClr>
                </a:solidFill>
                <a:latin typeface="Arial" panose="020B0604020202020204" pitchFamily="34" charset="0"/>
                <a:cs typeface="Arial" panose="020B0604020202020204" pitchFamily="34" charset="0"/>
              </a:rPr>
              <a:t>مديرة المدرسة / شيخة الخالدي</a:t>
            </a:r>
            <a:endParaRPr lang="ar-SA" sz="2000" b="1" dirty="0">
              <a:solidFill>
                <a:schemeClr val="accent3">
                  <a:lumMod val="20000"/>
                  <a:lumOff val="80000"/>
                </a:schemeClr>
              </a:solidFill>
              <a:latin typeface="Arial" panose="020B0604020202020204" pitchFamily="34" charset="0"/>
              <a:cs typeface="Arial" panose="020B0604020202020204" pitchFamily="34" charset="0"/>
            </a:endParaRPr>
          </a:p>
          <a:p>
            <a:endParaRPr lang="ar-SA" sz="2000" b="1" dirty="0">
              <a:solidFill>
                <a:schemeClr val="accent3">
                  <a:lumMod val="20000"/>
                  <a:lumOff val="80000"/>
                </a:schemeClr>
              </a:solidFill>
              <a:latin typeface="Arial" panose="020B0604020202020204" pitchFamily="34" charset="0"/>
              <a:cs typeface="Arial" panose="020B0604020202020204" pitchFamily="34" charset="0"/>
            </a:endParaRPr>
          </a:p>
          <a:p>
            <a:r>
              <a:rPr lang="ar-SA" sz="2000" b="1" dirty="0" smtClean="0">
                <a:solidFill>
                  <a:schemeClr val="accent3">
                    <a:lumMod val="20000"/>
                    <a:lumOff val="80000"/>
                  </a:schemeClr>
                </a:solidFill>
                <a:latin typeface="Arial" panose="020B0604020202020204" pitchFamily="34" charset="0"/>
                <a:cs typeface="Arial" panose="020B0604020202020204" pitchFamily="34" charset="0"/>
              </a:rPr>
              <a:t>رائدة </a:t>
            </a:r>
            <a:r>
              <a:rPr lang="ar-SA" sz="2000" b="1" dirty="0">
                <a:solidFill>
                  <a:schemeClr val="accent3">
                    <a:lumMod val="20000"/>
                    <a:lumOff val="80000"/>
                  </a:schemeClr>
                </a:solidFill>
                <a:latin typeface="Arial" panose="020B0604020202020204" pitchFamily="34" charset="0"/>
                <a:cs typeface="Arial" panose="020B0604020202020204" pitchFamily="34" charset="0"/>
              </a:rPr>
              <a:t>النشاط / </a:t>
            </a:r>
            <a:r>
              <a:rPr lang="ar-SA" sz="2000" b="1" dirty="0" smtClean="0">
                <a:solidFill>
                  <a:schemeClr val="accent3">
                    <a:lumMod val="20000"/>
                    <a:lumOff val="80000"/>
                  </a:schemeClr>
                </a:solidFill>
                <a:latin typeface="Arial" panose="020B0604020202020204" pitchFamily="34" charset="0"/>
                <a:cs typeface="Arial" panose="020B0604020202020204" pitchFamily="34" charset="0"/>
              </a:rPr>
              <a:t>زينب المرهون</a:t>
            </a:r>
            <a:r>
              <a:rPr lang="ar-SA" sz="2000" b="1" dirty="0" smtClean="0">
                <a:solidFill>
                  <a:schemeClr val="accent3">
                    <a:lumMod val="20000"/>
                    <a:lumOff val="80000"/>
                  </a:schemeClr>
                </a:solidFill>
                <a:latin typeface="Arial" panose="020B0604020202020204" pitchFamily="34" charset="0"/>
                <a:cs typeface="Arial" panose="020B0604020202020204" pitchFamily="34" charset="0"/>
              </a:rPr>
              <a:t> </a:t>
            </a:r>
            <a:endParaRPr lang="ar-SA" sz="2000" b="1" dirty="0">
              <a:solidFill>
                <a:schemeClr val="accent3">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314905"/>
      </p:ext>
    </p:extLst>
  </p:cSld>
  <p:clrMapOvr>
    <a:masterClrMapping/>
  </p:clrMapOvr>
  <p:transition spd="slow">
    <p:cover dir="r"/>
  </p:transition>
  <p:timing>
    <p:tnLst>
      <p:par>
        <p:cTn id="1" dur="indefinite" restart="never" nodeType="tmRoot"/>
      </p:par>
    </p:tnLst>
  </p:timing>
</p:sld>
</file>

<file path=ppt/theme/theme1.xml><?xml version="1.0" encoding="utf-8"?>
<a:theme xmlns:a="http://schemas.openxmlformats.org/drawingml/2006/main" name="الاسبوع العالمي للفضاء">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خط الجزيرة">
      <a:majorFont>
        <a:latin typeface="Calibri Light"/>
        <a:ea typeface=""/>
        <a:cs typeface="Al-Jazeera-Arabic-Bold"/>
      </a:majorFont>
      <a:minorFont>
        <a:latin typeface="Calibri"/>
        <a:ea typeface=""/>
        <a:cs typeface="Al-Jazeera-Arabic-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7000">
              <a:srgbClr val="9406BA"/>
            </a:gs>
            <a:gs pos="68000">
              <a:srgbClr val="691290"/>
            </a:gs>
            <a:gs pos="0">
              <a:srgbClr val="A003C6"/>
            </a:gs>
            <a:gs pos="100000">
              <a:srgbClr val="3D1E66"/>
            </a:gs>
          </a:gsLst>
          <a:path path="circle">
            <a:fillToRect l="100000" b="100000"/>
          </a:path>
          <a:tileRect t="-100000" r="-100000"/>
        </a:gradFill>
        <a:ln>
          <a:noFill/>
        </a:ln>
      </a:spPr>
      <a:bodyPr rtlCol="0" anchor="ctr"/>
      <a:lstStyle>
        <a:defPPr algn="ctr">
          <a:defRPr>
            <a:ln>
              <a:solidFill>
                <a:sysClr val="windowText" lastClr="000000"/>
              </a:solidFill>
            </a:ln>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297</Words>
  <Application>Microsoft Office PowerPoint</Application>
  <PresentationFormat>ملء الشاشة</PresentationFormat>
  <Paragraphs>46</Paragraphs>
  <Slides>9</Slides>
  <Notes>0</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9</vt:i4>
      </vt:variant>
    </vt:vector>
  </HeadingPairs>
  <TitlesOfParts>
    <vt:vector size="21" baseType="lpstr">
      <vt:lpstr>Noto Naskh Arabic</vt:lpstr>
      <vt:lpstr>AirArabia</vt:lpstr>
      <vt:lpstr>HelveticaNeue</vt:lpstr>
      <vt:lpstr>Al-Jazeera-Arabic-Bold</vt:lpstr>
      <vt:lpstr>Open Sans</vt:lpstr>
      <vt:lpstr>GE SS Two Bold</vt:lpstr>
      <vt:lpstr>Calibri</vt:lpstr>
      <vt:lpstr>Roboto</vt:lpstr>
      <vt:lpstr>Roboto Light</vt:lpstr>
      <vt:lpstr>Arial</vt:lpstr>
      <vt:lpstr>Al-Jazeera-Arabic-Light</vt:lpstr>
      <vt:lpstr>الاسبوع العالمي للفضاء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ادركها بوربوينت</dc:creator>
  <cp:lastModifiedBy>HP</cp:lastModifiedBy>
  <cp:revision>67</cp:revision>
  <dcterms:created xsi:type="dcterms:W3CDTF">2020-08-30T00:14:51Z</dcterms:created>
  <dcterms:modified xsi:type="dcterms:W3CDTF">2023-10-03T15:50:25Z</dcterms:modified>
</cp:coreProperties>
</file>